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3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0" r:id="rId3"/>
    <p:sldId id="258" r:id="rId4"/>
    <p:sldId id="257" r:id="rId5"/>
    <p:sldId id="260" r:id="rId6"/>
    <p:sldId id="262" r:id="rId7"/>
    <p:sldId id="263" r:id="rId8"/>
    <p:sldId id="264" r:id="rId9"/>
    <p:sldId id="266" r:id="rId10"/>
    <p:sldId id="267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FF0066"/>
    <a:srgbClr val="FFFFCC"/>
    <a:srgbClr val="FFCCFF"/>
    <a:srgbClr val="CCFFFF"/>
    <a:srgbClr val="FF0000"/>
    <a:srgbClr val="CC0000"/>
    <a:srgbClr val="F9A057"/>
    <a:srgbClr val="FF7C8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7" autoAdjust="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ha\Desktop\curs%20testare%20manuala\pt%20proiect\2%20TEST%20DATA\final\TEST%20DATA_final_24.07.202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ha\Desktop\curs%20testare%20manuala\pt%20proiect\0%20proiect%20final\aditionale\bugs_19.07.2021_final.xlsm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ha\Desktop\curs%20testare%20manuala\pt%20proiect\2%20TEST%20DATA\TEST%20DATA_final_16.07.202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ha\Desktop\curs%20testare%20manuala\pt%20proiect\2%20TEST%20DATA\TEST%20DATA_final_16.07.2021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 dirty="0">
                <a:solidFill>
                  <a:sysClr val="windowText" lastClr="000000"/>
                </a:solidFill>
              </a:rPr>
              <a:t>NON-FUNCTIONAL</a:t>
            </a:r>
            <a:r>
              <a:rPr lang="en-US" sz="2000" baseline="0" dirty="0">
                <a:solidFill>
                  <a:sysClr val="windowText" lastClr="000000"/>
                </a:solidFill>
              </a:rPr>
              <a:t> TESTING</a:t>
            </a:r>
            <a:endParaRPr lang="en-US" sz="2000" dirty="0">
              <a:solidFill>
                <a:sysClr val="windowText" lastClr="00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0701302019136365"/>
          <c:y val="0.19137574653996978"/>
          <c:w val="0.82306824452708394"/>
          <c:h val="0.64671062526024015"/>
        </c:manualLayout>
      </c:layout>
      <c:pie3DChart>
        <c:varyColors val="1"/>
        <c:ser>
          <c:idx val="0"/>
          <c:order val="0"/>
          <c:spPr>
            <a:ln>
              <a:solidFill>
                <a:schemeClr val="accent1"/>
              </a:solidFill>
            </a:ln>
          </c:spPr>
          <c:dPt>
            <c:idx val="0"/>
            <c:bubble3D val="0"/>
            <c:spPr>
              <a:solidFill>
                <a:srgbClr val="FFFF99"/>
              </a:solidFill>
              <a:ln>
                <a:solidFill>
                  <a:schemeClr val="accent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>
                <a:contourClr>
                  <a:schemeClr val="accen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623-4412-A46F-101CC0E37B40}"/>
              </c:ext>
            </c:extLst>
          </c:dPt>
          <c:dPt>
            <c:idx val="1"/>
            <c:bubble3D val="0"/>
            <c:spPr>
              <a:solidFill>
                <a:srgbClr val="92D050"/>
              </a:solidFill>
              <a:ln>
                <a:solidFill>
                  <a:schemeClr val="accent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>
                <a:contourClr>
                  <a:schemeClr val="accen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1623-4412-A46F-101CC0E37B40}"/>
              </c:ext>
            </c:extLst>
          </c:dPt>
          <c:dPt>
            <c:idx val="2"/>
            <c:bubble3D val="0"/>
            <c:spPr>
              <a:solidFill>
                <a:schemeClr val="bg2">
                  <a:lumMod val="90000"/>
                </a:schemeClr>
              </a:solidFill>
              <a:ln>
                <a:solidFill>
                  <a:schemeClr val="accent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>
                <a:contourClr>
                  <a:schemeClr val="accen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1623-4412-A46F-101CC0E37B40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>
                <a:contourClr>
                  <a:schemeClr val="accen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1623-4412-A46F-101CC0E37B40}"/>
              </c:ext>
            </c:extLst>
          </c:dPt>
          <c:dLbls>
            <c:dLbl>
              <c:idx val="0"/>
              <c:layout>
                <c:manualLayout>
                  <c:x val="-3.475719299831935E-2"/>
                  <c:y val="-0.1183975712524793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400" b="1" i="0" u="none" strike="noStrike" kern="1200" baseline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4E39D2A-9E44-4C70-83BA-724CADAEA317}" type="CATEGORYNAME">
                      <a:rPr lang="en-US" sz="1400" b="1">
                        <a:solidFill>
                          <a:sysClr val="windowText" lastClr="000000"/>
                        </a:solidFill>
                      </a:rPr>
                      <a:pPr>
                        <a:defRPr sz="1400" b="1">
                          <a:solidFill>
                            <a:sysClr val="windowText" lastClr="000000"/>
                          </a:solidFill>
                        </a:defRPr>
                      </a:pPr>
                      <a:t>[CATEGORY NAME]</a:t>
                    </a:fld>
                    <a:r>
                      <a:rPr lang="en-US" sz="1400" b="1">
                        <a:solidFill>
                          <a:schemeClr val="bg1"/>
                        </a:solidFill>
                      </a:rPr>
                      <a:t>
</a:t>
                    </a:r>
                    <a:fld id="{233B8B09-525A-4515-93BD-CB4A3C3D65BC}" type="PERCENTAGE">
                      <a:rPr lang="en-US" sz="1400" b="1">
                        <a:solidFill>
                          <a:sysClr val="windowText" lastClr="000000"/>
                        </a:solidFill>
                      </a:rPr>
                      <a:pPr>
                        <a:defRPr sz="1400" b="1">
                          <a:solidFill>
                            <a:sysClr val="windowText" lastClr="000000"/>
                          </a:solidFill>
                        </a:defRPr>
                      </a:pPr>
                      <a:t>[PERCENTAGE]</a:t>
                    </a:fld>
                    <a:endParaRPr lang="en-US" sz="1400" b="1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>
                  <a:softEdge rad="12700"/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855323899640629"/>
                      <c:h val="0.12548646201024558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623-4412-A46F-101CC0E37B40}"/>
                </c:ext>
              </c:extLst>
            </c:dLbl>
            <c:dLbl>
              <c:idx val="2"/>
              <c:layout>
                <c:manualLayout>
                  <c:x val="3.9050976115908094E-3"/>
                  <c:y val="-6.7734722697706265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1623-4412-A46F-101CC0E37B40}"/>
                </c:ext>
              </c:extLst>
            </c:dLbl>
            <c:dLbl>
              <c:idx val="3"/>
              <c:layout>
                <c:manualLayout>
                  <c:x val="8.6599184748208685E-2"/>
                  <c:y val="-1.6262359470259592E-2"/>
                </c:manualLayout>
              </c:layout>
              <c:spPr>
                <a:noFill/>
                <a:ln>
                  <a:noFill/>
                </a:ln>
                <a:effectLst>
                  <a:softEdge rad="12700"/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95948553054662"/>
                      <c:h val="0.1566219415943172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1623-4412-A46F-101CC0E37B40}"/>
                </c:ext>
              </c:extLst>
            </c:dLbl>
            <c:spPr>
              <a:noFill/>
              <a:ln>
                <a:noFill/>
              </a:ln>
              <a:effectLst>
                <a:softEdge rad="12700"/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'Testing Types Chart'!$B$27:$B$30</c:f>
              <c:strCache>
                <c:ptCount val="4"/>
                <c:pt idx="0">
                  <c:v>Security </c:v>
                </c:pt>
                <c:pt idx="1">
                  <c:v>UX Usability</c:v>
                </c:pt>
                <c:pt idx="2">
                  <c:v>Connectivity</c:v>
                </c:pt>
                <c:pt idx="3">
                  <c:v>Compatibility</c:v>
                </c:pt>
              </c:strCache>
            </c:strRef>
          </c:cat>
          <c:val>
            <c:numRef>
              <c:f>'Testing Types Chart'!$E$27:$E$30</c:f>
              <c:numCache>
                <c:formatCode>0%</c:formatCode>
                <c:ptCount val="4"/>
                <c:pt idx="0">
                  <c:v>0.4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623-4412-A46F-101CC0E37B40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</a:t>
            </a:r>
            <a:r>
              <a:rPr lang="en-US" sz="2000" b="1" baseline="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TESTING BY FEATURE</a:t>
            </a:r>
            <a:endParaRPr lang="en-US" sz="2000" b="1" dirty="0"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7.9335016835016842E-2"/>
          <c:y val="0.18815217542251661"/>
          <c:w val="0.82870370370370372"/>
          <c:h val="0.73695255685631889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rgbClr val="CC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91F4-4414-8C2C-185C466D11B7}"/>
              </c:ext>
            </c:extLst>
          </c:dPt>
          <c:dPt>
            <c:idx val="1"/>
            <c:bubble3D val="0"/>
            <c:spPr>
              <a:solidFill>
                <a:srgbClr val="FFFF99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91F4-4414-8C2C-185C466D11B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91F4-4414-8C2C-185C466D11B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91F4-4414-8C2C-185C466D11B7}"/>
              </c:ext>
            </c:extLst>
          </c:dPt>
          <c:dPt>
            <c:idx val="4"/>
            <c:bubble3D val="0"/>
            <c:spPr>
              <a:solidFill>
                <a:srgbClr val="FFFFCC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91F4-4414-8C2C-185C466D11B7}"/>
              </c:ext>
            </c:extLst>
          </c:dPt>
          <c:dPt>
            <c:idx val="5"/>
            <c:bubble3D val="0"/>
            <c:spPr>
              <a:solidFill>
                <a:srgbClr val="CC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B-91F4-4414-8C2C-185C466D11B7}"/>
              </c:ext>
            </c:extLst>
          </c:dPt>
          <c:dPt>
            <c:idx val="6"/>
            <c:bubble3D val="0"/>
            <c:spPr>
              <a:solidFill>
                <a:srgbClr val="99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D-91F4-4414-8C2C-185C466D11B7}"/>
              </c:ext>
            </c:extLst>
          </c:dPt>
          <c:dPt>
            <c:idx val="7"/>
            <c:bubble3D val="0"/>
            <c:spPr>
              <a:solidFill>
                <a:srgbClr val="92D05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F-91F4-4414-8C2C-185C466D11B7}"/>
              </c:ext>
            </c:extLst>
          </c:dPt>
          <c:dPt>
            <c:idx val="8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1-91F4-4414-8C2C-185C466D11B7}"/>
              </c:ext>
            </c:extLst>
          </c:dPt>
          <c:dPt>
            <c:idx val="9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3-91F4-4414-8C2C-185C466D11B7}"/>
              </c:ext>
            </c:extLst>
          </c:dPt>
          <c:dPt>
            <c:idx val="10"/>
            <c:bubble3D val="0"/>
            <c:spPr>
              <a:solidFill>
                <a:srgbClr val="FFFFCC"/>
              </a:solidFill>
              <a:ln>
                <a:solidFill>
                  <a:schemeClr val="accent6">
                    <a:lumMod val="75000"/>
                  </a:schemeClr>
                </a:solidFill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  <a:contourClr>
                  <a:schemeClr val="accent6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5-91F4-4414-8C2C-185C466D11B7}"/>
              </c:ext>
            </c:extLst>
          </c:dPt>
          <c:dPt>
            <c:idx val="11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7-91F4-4414-8C2C-185C466D11B7}"/>
              </c:ext>
            </c:extLst>
          </c:dPt>
          <c:dPt>
            <c:idx val="12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9-91F4-4414-8C2C-185C466D11B7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B-91F4-4414-8C2C-185C466D11B7}"/>
              </c:ext>
            </c:extLst>
          </c:dPt>
          <c:dPt>
            <c:idx val="14"/>
            <c:bubble3D val="0"/>
            <c:spPr>
              <a:solidFill>
                <a:srgbClr val="CCFF99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D-91F4-4414-8C2C-185C466D11B7}"/>
              </c:ext>
            </c:extLst>
          </c:dPt>
          <c:dPt>
            <c:idx val="15"/>
            <c:bubble3D val="0"/>
            <c:spPr>
              <a:solidFill>
                <a:srgbClr val="FFFF6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F-91F4-4414-8C2C-185C466D11B7}"/>
              </c:ext>
            </c:extLst>
          </c:dPt>
          <c:dLbls>
            <c:dLbl>
              <c:idx val="0"/>
              <c:layout>
                <c:manualLayout>
                  <c:x val="-4.6296296296296294E-2"/>
                  <c:y val="-2.057613168724279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91F4-4414-8C2C-185C466D11B7}"/>
                </c:ext>
              </c:extLst>
            </c:dLbl>
            <c:dLbl>
              <c:idx val="1"/>
              <c:layout>
                <c:manualLayout>
                  <c:x val="-2.1043771043771045E-2"/>
                  <c:y val="-3.821281599059377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91F4-4414-8C2C-185C466D11B7}"/>
                </c:ext>
              </c:extLst>
            </c:dLbl>
            <c:dLbl>
              <c:idx val="2"/>
              <c:layout>
                <c:manualLayout>
                  <c:x val="0"/>
                  <c:y val="-0.1058201058201058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91F4-4414-8C2C-185C466D11B7}"/>
                </c:ext>
              </c:extLst>
            </c:dLbl>
            <c:dLbl>
              <c:idx val="3"/>
              <c:layout>
                <c:manualLayout>
                  <c:x val="2.3148148148148147E-2"/>
                  <c:y val="-6.760728982951215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91F4-4414-8C2C-185C466D11B7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91F4-4414-8C2C-185C466D11B7}"/>
                </c:ext>
              </c:extLst>
            </c:dLbl>
            <c:dLbl>
              <c:idx val="5"/>
              <c:layout>
                <c:manualLayout>
                  <c:x val="-4.0212234757126722E-2"/>
                  <c:y val="3.388196899593683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B-91F4-4414-8C2C-185C466D11B7}"/>
                </c:ext>
              </c:extLst>
            </c:dLbl>
            <c:dLbl>
              <c:idx val="6"/>
              <c:layout>
                <c:manualLayout>
                  <c:x val="-2.5028394876016852E-2"/>
                  <c:y val="0.1139164184939768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044290830980243"/>
                      <c:h val="0.1506770209187810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D-91F4-4414-8C2C-185C466D11B7}"/>
                </c:ext>
              </c:extLst>
            </c:dLbl>
            <c:dLbl>
              <c:idx val="7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F-91F4-4414-8C2C-185C466D11B7}"/>
                </c:ext>
              </c:extLst>
            </c:dLbl>
            <c:dLbl>
              <c:idx val="8"/>
              <c:layout>
                <c:manualLayout>
                  <c:x val="3.1565656565656568E-2"/>
                  <c:y val="-1.0777849234302639E-1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1-91F4-4414-8C2C-185C466D11B7}"/>
                </c:ext>
              </c:extLst>
            </c:dLbl>
            <c:dLbl>
              <c:idx val="9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3-91F4-4414-8C2C-185C466D11B7}"/>
                </c:ext>
              </c:extLst>
            </c:dLbl>
            <c:dLbl>
              <c:idx val="10"/>
              <c:layout>
                <c:manualLayout>
                  <c:x val="0"/>
                  <c:y val="-7.936507936507936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5-91F4-4414-8C2C-185C466D11B7}"/>
                </c:ext>
              </c:extLst>
            </c:dLbl>
            <c:dLbl>
              <c:idx val="11"/>
              <c:layout>
                <c:manualLayout>
                  <c:x val="0"/>
                  <c:y val="-0.1180002022731721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7-91F4-4414-8C2C-185C466D11B7}"/>
                </c:ext>
              </c:extLst>
            </c:dLbl>
            <c:dLbl>
              <c:idx val="12"/>
              <c:layout>
                <c:manualLayout>
                  <c:x val="3.1565656565656554E-2"/>
                  <c:y val="-2.645502645502645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9-91F4-4414-8C2C-185C466D11B7}"/>
                </c:ext>
              </c:extLst>
            </c:dLbl>
            <c:dLbl>
              <c:idx val="13"/>
              <c:layout>
                <c:manualLayout>
                  <c:x val="3.9983164983164982E-2"/>
                  <c:y val="-3.23339212228101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B-91F4-4414-8C2C-185C466D11B7}"/>
                </c:ext>
              </c:extLst>
            </c:dLbl>
            <c:dLbl>
              <c:idx val="14"/>
              <c:layout>
                <c:manualLayout>
                  <c:x val="5.0505050505050504E-2"/>
                  <c:y val="-1.763668430335096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D-91F4-4414-8C2C-185C466D11B7}"/>
                </c:ext>
              </c:extLst>
            </c:dLbl>
            <c:dLbl>
              <c:idx val="15"/>
              <c:layout>
                <c:manualLayout>
                  <c:x val="2.5252525252525252E-2"/>
                  <c:y val="-8.8183421516754984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F-91F4-4414-8C2C-185C466D11B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1" i="0" u="none" strike="noStrike" kern="1200" spc="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'Testing Types Chart'!$B$38:$B$53</c:f>
              <c:strCache>
                <c:ptCount val="16"/>
                <c:pt idx="0">
                  <c:v>Main Page</c:v>
                </c:pt>
                <c:pt idx="1">
                  <c:v>CREARE CONT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</c:strCache>
            </c:strRef>
          </c:cat>
          <c:val>
            <c:numRef>
              <c:f>'Testing Types Chart'!$C$38:$C$53</c:f>
              <c:numCache>
                <c:formatCode>General</c:formatCode>
                <c:ptCount val="16"/>
                <c:pt idx="0">
                  <c:v>23</c:v>
                </c:pt>
                <c:pt idx="1">
                  <c:v>9</c:v>
                </c:pt>
                <c:pt idx="2">
                  <c:v>6</c:v>
                </c:pt>
                <c:pt idx="3">
                  <c:v>1</c:v>
                </c:pt>
                <c:pt idx="4">
                  <c:v>6</c:v>
                </c:pt>
                <c:pt idx="5">
                  <c:v>3</c:v>
                </c:pt>
                <c:pt idx="6">
                  <c:v>6</c:v>
                </c:pt>
                <c:pt idx="7">
                  <c:v>12</c:v>
                </c:pt>
                <c:pt idx="8">
                  <c:v>8</c:v>
                </c:pt>
                <c:pt idx="9">
                  <c:v>12</c:v>
                </c:pt>
                <c:pt idx="10">
                  <c:v>8</c:v>
                </c:pt>
                <c:pt idx="11">
                  <c:v>7</c:v>
                </c:pt>
                <c:pt idx="12">
                  <c:v>13</c:v>
                </c:pt>
                <c:pt idx="13">
                  <c:v>3</c:v>
                </c:pt>
                <c:pt idx="14">
                  <c:v>13</c:v>
                </c:pt>
                <c:pt idx="1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91F4-4414-8C2C-185C466D11B7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FFFFFF">
          <a:lumMod val="6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>
                <a:solidFill>
                  <a:sysClr val="windowText" lastClr="000000"/>
                </a:solidFill>
              </a:rPr>
              <a:t>SMOKE TESTS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rgbClr val="CCFF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D7D7-49E6-BC99-CE2DC4C4B805}"/>
              </c:ext>
            </c:extLst>
          </c:dPt>
          <c:dPt>
            <c:idx val="1"/>
            <c:bubble3D val="0"/>
            <c:spPr>
              <a:solidFill>
                <a:srgbClr val="6F6F74">
                  <a:lumMod val="40000"/>
                  <a:lumOff val="60000"/>
                </a:srgb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D7D7-49E6-BC99-CE2DC4C4B805}"/>
              </c:ext>
            </c:extLst>
          </c:dPt>
          <c:dPt>
            <c:idx val="2"/>
            <c:bubble3D val="0"/>
            <c:spPr>
              <a:solidFill>
                <a:srgbClr val="FF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D7D7-49E6-BC99-CE2DC4C4B805}"/>
              </c:ext>
            </c:extLst>
          </c:dPt>
          <c:dPt>
            <c:idx val="3"/>
            <c:bubble3D val="0"/>
            <c:spPr>
              <a:solidFill>
                <a:srgbClr val="FFFFCC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D7D7-49E6-BC99-CE2DC4C4B80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D7D7-49E6-BC99-CE2DC4C4B80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B-D7D7-49E6-BC99-CE2DC4C4B805}"/>
              </c:ext>
            </c:extLst>
          </c:dPt>
          <c:dPt>
            <c:idx val="6"/>
            <c:bubble3D val="0"/>
            <c:spPr>
              <a:solidFill>
                <a:srgbClr val="99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D-D7D7-49E6-BC99-CE2DC4C4B805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D7D7-49E6-BC99-CE2DC4C4B805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D7D7-49E6-BC99-CE2DC4C4B805}"/>
                </c:ext>
              </c:extLst>
            </c:dLbl>
            <c:dLbl>
              <c:idx val="2"/>
              <c:layout>
                <c:manualLayout>
                  <c:x val="0"/>
                  <c:y val="-3.703703703703697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D7D7-49E6-BC99-CE2DC4C4B805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D7D7-49E6-BC99-CE2DC4C4B805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D7D7-49E6-BC99-CE2DC4C4B805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D7D7-49E6-BC99-CE2DC4C4B805}"/>
                </c:ext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D-D7D7-49E6-BC99-CE2DC4C4B80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1" i="0" u="none" strike="noStrike" kern="1200" spc="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'Smoke Testing Chart'!$B$3:$B$9</c:f>
              <c:strCache>
                <c:ptCount val="7"/>
                <c:pt idx="0">
                  <c:v>CREARE CONT</c:v>
                </c:pt>
                <c:pt idx="1">
                  <c:v>INTRA IN CONT</c:v>
                </c:pt>
                <c:pt idx="2">
                  <c:v>LISTA PRODUSE</c:v>
                </c:pt>
                <c:pt idx="3">
                  <c:v>FILTRARE</c:v>
                </c:pt>
                <c:pt idx="4">
                  <c:v>PAGINA PRODUS</c:v>
                </c:pt>
                <c:pt idx="5">
                  <c:v>ADAUGA IN COS</c:v>
                </c:pt>
                <c:pt idx="6">
                  <c:v>Checkout</c:v>
                </c:pt>
              </c:strCache>
            </c:strRef>
          </c:cat>
          <c:val>
            <c:numRef>
              <c:f>'Smoke Testing Chart'!$C$3:$C$9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2</c:v>
                </c:pt>
                <c:pt idx="6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D7D7-49E6-BC99-CE2DC4C4B805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0000">
          <a:lumMod val="15000"/>
          <a:lumOff val="8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ysClr val="windowText" lastClr="000000"/>
                </a:solidFill>
              </a:rPr>
              <a:t>Number of test cases per category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9998877707018575E-2"/>
          <c:y val="0.12199991688965109"/>
          <c:w val="0.91610107206352731"/>
          <c:h val="0.57513819525634313"/>
        </c:manualLayout>
      </c:layout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Features!$B$4:$B$23</c:f>
              <c:strCache>
                <c:ptCount val="20"/>
                <c:pt idx="0">
                  <c:v>Main Page</c:v>
                </c:pt>
                <c:pt idx="1">
                  <c:v>CREARE CONT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Features!$C$4:$C$23</c:f>
              <c:numCache>
                <c:formatCode>General</c:formatCode>
                <c:ptCount val="20"/>
                <c:pt idx="0">
                  <c:v>23</c:v>
                </c:pt>
                <c:pt idx="1">
                  <c:v>9</c:v>
                </c:pt>
                <c:pt idx="2">
                  <c:v>6</c:v>
                </c:pt>
                <c:pt idx="3">
                  <c:v>1</c:v>
                </c:pt>
                <c:pt idx="4">
                  <c:v>6</c:v>
                </c:pt>
                <c:pt idx="5">
                  <c:v>3</c:v>
                </c:pt>
                <c:pt idx="6">
                  <c:v>6</c:v>
                </c:pt>
                <c:pt idx="7">
                  <c:v>12</c:v>
                </c:pt>
                <c:pt idx="8">
                  <c:v>8</c:v>
                </c:pt>
                <c:pt idx="9">
                  <c:v>12</c:v>
                </c:pt>
                <c:pt idx="10">
                  <c:v>8</c:v>
                </c:pt>
                <c:pt idx="11">
                  <c:v>7</c:v>
                </c:pt>
                <c:pt idx="12">
                  <c:v>13</c:v>
                </c:pt>
                <c:pt idx="13">
                  <c:v>3</c:v>
                </c:pt>
                <c:pt idx="14">
                  <c:v>13</c:v>
                </c:pt>
                <c:pt idx="15">
                  <c:v>5</c:v>
                </c:pt>
                <c:pt idx="16">
                  <c:v>3</c:v>
                </c:pt>
                <c:pt idx="17">
                  <c:v>3</c:v>
                </c:pt>
                <c:pt idx="18">
                  <c:v>6</c:v>
                </c:pt>
                <c:pt idx="19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75-480B-8283-ACA60AFB6A4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2128326415"/>
        <c:axId val="2128334735"/>
      </c:barChart>
      <c:catAx>
        <c:axId val="21283264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8334735"/>
        <c:crosses val="autoZero"/>
        <c:auto val="1"/>
        <c:lblAlgn val="ctr"/>
        <c:lblOffset val="100"/>
        <c:noMultiLvlLbl val="0"/>
      </c:catAx>
      <c:valAx>
        <c:axId val="2128334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83264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0000">
          <a:lumMod val="15000"/>
          <a:lumOff val="8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2000" b="1">
                <a:solidFill>
                  <a:sysClr val="windowText" lastClr="000000"/>
                </a:solidFill>
              </a:rPr>
              <a:t>Defect</a:t>
            </a:r>
            <a:r>
              <a:rPr lang="en-US" sz="2000" b="1" baseline="0">
                <a:solidFill>
                  <a:sysClr val="windowText" lastClr="000000"/>
                </a:solidFill>
              </a:rPr>
              <a:t> Rate by Severity</a:t>
            </a:r>
            <a:endParaRPr lang="en-US" sz="2000" b="1">
              <a:solidFill>
                <a:sysClr val="windowText" lastClr="00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5302562133456979E-2"/>
          <c:y val="0.12833115549388488"/>
          <c:w val="0.94939487573308601"/>
          <c:h val="0.6753941536325303"/>
        </c:manualLayout>
      </c:layout>
      <c:barChart>
        <c:barDir val="col"/>
        <c:grouping val="clustered"/>
        <c:varyColors val="0"/>
        <c:ser>
          <c:idx val="0"/>
          <c:order val="0"/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rgbClr val="8A000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161-46A1-ABC1-DB12C8402203}"/>
              </c:ext>
            </c:extLst>
          </c:dPt>
          <c:dPt>
            <c:idx val="1"/>
            <c:invertIfNegative val="0"/>
            <c:bubble3D val="0"/>
            <c:spPr>
              <a:solidFill>
                <a:srgbClr val="DE000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161-46A1-ABC1-DB12C8402203}"/>
              </c:ext>
            </c:extLst>
          </c:dPt>
          <c:dPt>
            <c:idx val="2"/>
            <c:invertIfNegative val="0"/>
            <c:bubble3D val="0"/>
            <c:spPr>
              <a:solidFill>
                <a:srgbClr val="FF5D5D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161-46A1-ABC1-DB12C8402203}"/>
              </c:ext>
            </c:extLst>
          </c:dPt>
          <c:dPt>
            <c:idx val="3"/>
            <c:invertIfNegative val="0"/>
            <c:bubble3D val="0"/>
            <c:spPr>
              <a:solidFill>
                <a:srgbClr val="FF9FA1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161-46A1-ABC1-DB12C8402203}"/>
              </c:ext>
            </c:extLst>
          </c:dPt>
          <c:dPt>
            <c:idx val="4"/>
            <c:invertIfNegative val="0"/>
            <c:bubble3D val="0"/>
            <c:spPr>
              <a:solidFill>
                <a:srgbClr val="FECCB8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161-46A1-ABC1-DB12C840220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charts!$B$15:$B$19</c:f>
              <c:strCache>
                <c:ptCount val="5"/>
                <c:pt idx="0">
                  <c:v>blocker (1)</c:v>
                </c:pt>
                <c:pt idx="1">
                  <c:v>critical (1)</c:v>
                </c:pt>
                <c:pt idx="2">
                  <c:v>major (2)</c:v>
                </c:pt>
                <c:pt idx="3">
                  <c:v>normal (12)</c:v>
                </c:pt>
                <c:pt idx="4">
                  <c:v>minor (12)</c:v>
                </c:pt>
              </c:strCache>
            </c:strRef>
          </c:cat>
          <c:val>
            <c:numRef>
              <c:f>charts!$D$15:$D$19</c:f>
              <c:numCache>
                <c:formatCode>0%</c:formatCode>
                <c:ptCount val="5"/>
                <c:pt idx="0">
                  <c:v>3.5714285714285712E-2</c:v>
                </c:pt>
                <c:pt idx="1">
                  <c:v>3.5714285714285712E-2</c:v>
                </c:pt>
                <c:pt idx="2">
                  <c:v>7.1428571428571425E-2</c:v>
                </c:pt>
                <c:pt idx="3">
                  <c:v>0.42857142857142855</c:v>
                </c:pt>
                <c:pt idx="4">
                  <c:v>0.42857142857142855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F161-46A1-ABC1-DB12C840220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229437648"/>
        <c:axId val="229433072"/>
      </c:barChart>
      <c:catAx>
        <c:axId val="229437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9433072"/>
        <c:crosses val="autoZero"/>
        <c:auto val="1"/>
        <c:lblAlgn val="ctr"/>
        <c:lblOffset val="100"/>
        <c:noMultiLvlLbl val="0"/>
      </c:catAx>
      <c:valAx>
        <c:axId val="2294330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229437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ysClr val="windowText" lastClr="000000"/>
                </a:solidFill>
              </a:rPr>
              <a:t>Defects</a:t>
            </a:r>
            <a:r>
              <a:rPr lang="en-US" b="1" baseline="0">
                <a:solidFill>
                  <a:sysClr val="windowText" lastClr="000000"/>
                </a:solidFill>
              </a:rPr>
              <a:t> n</a:t>
            </a:r>
            <a:r>
              <a:rPr lang="en-US" b="1">
                <a:solidFill>
                  <a:sysClr val="windowText" lastClr="000000"/>
                </a:solidFill>
              </a:rPr>
              <a:t>umber</a:t>
            </a:r>
            <a:r>
              <a:rPr lang="en-US" b="1" baseline="0">
                <a:solidFill>
                  <a:sysClr val="windowText" lastClr="000000"/>
                </a:solidFill>
              </a:rPr>
              <a:t> per category</a:t>
            </a:r>
            <a:endParaRPr lang="en-US" b="1">
              <a:solidFill>
                <a:sysClr val="windowText" lastClr="00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spPr>
            <a:solidFill>
              <a:srgbClr val="FF0066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Sheet3!$A$18:$A$31</c:f>
              <c:strCache>
                <c:ptCount val="14"/>
                <c:pt idx="0">
                  <c:v>Main Page</c:v>
                </c:pt>
                <c:pt idx="1">
                  <c:v>Filtrare</c:v>
                </c:pt>
                <c:pt idx="2">
                  <c:v>Listare Produse</c:v>
                </c:pt>
                <c:pt idx="3">
                  <c:v>Security Testing</c:v>
                </c:pt>
                <c:pt idx="4">
                  <c:v>Update Cart</c:v>
                </c:pt>
                <c:pt idx="5">
                  <c:v>Stergere din cos</c:v>
                </c:pt>
                <c:pt idx="6">
                  <c:v>CONT NOU</c:v>
                </c:pt>
                <c:pt idx="7">
                  <c:v>Contul meu</c:v>
                </c:pt>
                <c:pt idx="8">
                  <c:v>Cautare</c:v>
                </c:pt>
                <c:pt idx="9">
                  <c:v>Cos cumparaturi</c:v>
                </c:pt>
                <c:pt idx="10">
                  <c:v>Checkout</c:v>
                </c:pt>
                <c:pt idx="11">
                  <c:v>UX Usability Testing</c:v>
                </c:pt>
                <c:pt idx="12">
                  <c:v>Compatibility Testing</c:v>
                </c:pt>
                <c:pt idx="13">
                  <c:v>Connectivity Testing</c:v>
                </c:pt>
              </c:strCache>
            </c:strRef>
          </c:cat>
          <c:val>
            <c:numRef>
              <c:f>Sheet3!$B$18:$B$31</c:f>
              <c:numCache>
                <c:formatCode>General</c:formatCode>
                <c:ptCount val="14"/>
                <c:pt idx="0">
                  <c:v>6</c:v>
                </c:pt>
                <c:pt idx="1">
                  <c:v>4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3CD-4FFE-B615-76244994CA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128331823"/>
        <c:axId val="2128319759"/>
        <c:axId val="0"/>
      </c:bar3DChart>
      <c:catAx>
        <c:axId val="2128331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8319759"/>
        <c:crosses val="autoZero"/>
        <c:auto val="1"/>
        <c:lblAlgn val="ctr"/>
        <c:lblOffset val="100"/>
        <c:noMultiLvlLbl val="0"/>
      </c:catAx>
      <c:valAx>
        <c:axId val="21283197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8331823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0000">
          <a:lumMod val="15000"/>
          <a:lumOff val="8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ysClr val="windowText" lastClr="000000"/>
                </a:solidFill>
              </a:rPr>
              <a:t>OVERALL</a:t>
            </a:r>
            <a:r>
              <a:rPr lang="en-US" sz="2000" b="1" baseline="0" dirty="0">
                <a:solidFill>
                  <a:sysClr val="windowText" lastClr="000000"/>
                </a:solidFill>
              </a:rPr>
              <a:t> METRICS</a:t>
            </a:r>
            <a:endParaRPr lang="en-US" sz="2000" b="1" dirty="0">
              <a:solidFill>
                <a:sysClr val="windowText" lastClr="00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Features!$K$32</c:f>
              <c:strCache>
                <c:ptCount val="1"/>
                <c:pt idx="0">
                  <c:v>NOT RUN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Features!$J$33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Features!$K$33</c:f>
              <c:numCache>
                <c:formatCode>0%</c:formatCode>
                <c:ptCount val="1"/>
                <c:pt idx="0">
                  <c:v>6.6225165562913907E-3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E-4D3F-8247-E925CCE23EE7}"/>
            </c:ext>
          </c:extLst>
        </c:ser>
        <c:ser>
          <c:idx val="1"/>
          <c:order val="1"/>
          <c:tx>
            <c:strRef>
              <c:f>Features!$L$32</c:f>
              <c:strCache>
                <c:ptCount val="1"/>
                <c:pt idx="0">
                  <c:v>PASSED</c:v>
                </c:pt>
              </c:strCache>
            </c:strRef>
          </c:tx>
          <c:spPr>
            <a:solidFill>
              <a:srgbClr val="00B050">
                <a:alpha val="97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Features!$J$33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Features!$L$33</c:f>
              <c:numCache>
                <c:formatCode>0%</c:formatCode>
                <c:ptCount val="1"/>
                <c:pt idx="0">
                  <c:v>0.72185430463576161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E-4D3F-8247-E925CCE23EE7}"/>
            </c:ext>
          </c:extLst>
        </c:ser>
        <c:ser>
          <c:idx val="2"/>
          <c:order val="2"/>
          <c:tx>
            <c:strRef>
              <c:f>Features!$M$32</c:f>
              <c:strCache>
                <c:ptCount val="1"/>
                <c:pt idx="0">
                  <c:v>FAILED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AAAFB5E5-DB0C-40E6-BEB5-6C4A7EEE2425}" type="VALUE">
                      <a:rPr lang="en-US" b="1">
                        <a:solidFill>
                          <a:sysClr val="windowText" lastClr="000000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A07E-4D3F-8247-E925CCE23EE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Features!$J$33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Features!$M$33</c:f>
              <c:numCache>
                <c:formatCode>0%</c:formatCode>
                <c:ptCount val="1"/>
                <c:pt idx="0">
                  <c:v>0.25827814569536423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07E-4D3F-8247-E925CCE23EE7}"/>
            </c:ext>
          </c:extLst>
        </c:ser>
        <c:ser>
          <c:idx val="3"/>
          <c:order val="3"/>
          <c:tx>
            <c:strRef>
              <c:f>Features!$N$32</c:f>
              <c:strCache>
                <c:ptCount val="1"/>
                <c:pt idx="0">
                  <c:v>BLOCKED</c:v>
                </c:pt>
              </c:strCache>
            </c:strRef>
          </c:tx>
          <c:spPr>
            <a:solidFill>
              <a:srgbClr val="99CC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Features!$J$33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Features!$N$33</c:f>
              <c:numCache>
                <c:formatCode>0%</c:formatCode>
                <c:ptCount val="1"/>
                <c:pt idx="0">
                  <c:v>1.3245033112582781E-2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07E-4D3F-8247-E925CCE23E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36"/>
        <c:overlap val="-58"/>
        <c:axId val="597254832"/>
        <c:axId val="597255248"/>
      </c:barChart>
      <c:catAx>
        <c:axId val="597254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255248"/>
        <c:crosses val="autoZero"/>
        <c:auto val="1"/>
        <c:lblAlgn val="ctr"/>
        <c:lblOffset val="100"/>
        <c:noMultiLvlLbl val="0"/>
      </c:catAx>
      <c:valAx>
        <c:axId val="597255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 w="25400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254832"/>
        <c:crosses val="autoZero"/>
        <c:crossBetween val="between"/>
      </c:valAx>
      <c:spPr>
        <a:noFill/>
        <a:ln>
          <a:noFill/>
        </a:ln>
        <a:effectLst>
          <a:softEdge rad="0"/>
        </a:effectLst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rgbClr val="000000">
          <a:lumMod val="15000"/>
          <a:lumOff val="8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>
                <a:solidFill>
                  <a:sysClr val="windowText" lastClr="000000"/>
                </a:solidFill>
              </a:rPr>
              <a:t>Test rate per category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7.7055474920555214E-2"/>
          <c:y val="0.13346199911320458"/>
          <c:w val="0.89878860753671541"/>
          <c:h val="0.47876612403684038"/>
        </c:manualLayout>
      </c:layout>
      <c:bar3DChart>
        <c:barDir val="col"/>
        <c:grouping val="percentStacked"/>
        <c:varyColors val="0"/>
        <c:ser>
          <c:idx val="0"/>
          <c:order val="0"/>
          <c:tx>
            <c:strRef>
              <c:f>Features!$C$32</c:f>
              <c:strCache>
                <c:ptCount val="1"/>
                <c:pt idx="0">
                  <c:v>% NOT RUN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/>
          </c:spPr>
          <c:invertIfNegative val="0"/>
          <c:dLbls>
            <c:dLbl>
              <c:idx val="13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50" b="0" i="0" u="none" strike="noStrike" kern="1200" baseline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7F8ED5B-2BF3-4CA2-B087-34C5D33DE9A9}" type="VALUE">
                      <a:rPr lang="en-US" sz="1050" b="1">
                        <a:solidFill>
                          <a:sysClr val="windowText" lastClr="000000"/>
                        </a:solidFill>
                      </a:rPr>
                      <a:pPr>
                        <a:defRPr sz="1050">
                          <a:solidFill>
                            <a:sysClr val="windowText" lastClr="000000"/>
                          </a:solidFill>
                        </a:defRPr>
                      </a:pPr>
                      <a:t>[VALUE]</a:t>
                    </a:fld>
                    <a:endParaRPr lang="en-US"/>
                  </a:p>
                </c:rich>
              </c:tx>
              <c:spPr>
                <a:solidFill>
                  <a:schemeClr val="bg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0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B0CF-4967-ABC3-67A2F41292CC}"/>
                </c:ext>
              </c:extLst>
            </c:dLbl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Features!$B$33:$B$52</c:f>
              <c:strCache>
                <c:ptCount val="20"/>
                <c:pt idx="0">
                  <c:v>Main Page</c:v>
                </c:pt>
                <c:pt idx="1">
                  <c:v>CONT NOU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Features!$C$33:$C$52</c:f>
              <c:numCache>
                <c:formatCode>0%</c:formatCode>
                <c:ptCount val="2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0.33333333333333331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0CF-4967-ABC3-67A2F41292CC}"/>
            </c:ext>
          </c:extLst>
        </c:ser>
        <c:ser>
          <c:idx val="1"/>
          <c:order val="1"/>
          <c:tx>
            <c:strRef>
              <c:f>Features!$D$32</c:f>
              <c:strCache>
                <c:ptCount val="1"/>
                <c:pt idx="0">
                  <c:v>% PASSED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/>
          </c:spPr>
          <c:invertIfNegative val="0"/>
          <c:dLbls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CF-4967-ABC3-67A2F41292CC}"/>
                </c:ext>
              </c:extLst>
            </c:dLbl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Features!$B$33:$B$52</c:f>
              <c:strCache>
                <c:ptCount val="20"/>
                <c:pt idx="0">
                  <c:v>Main Page</c:v>
                </c:pt>
                <c:pt idx="1">
                  <c:v>CONT NOU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Features!$D$33:$D$52</c:f>
              <c:numCache>
                <c:formatCode>0%</c:formatCode>
                <c:ptCount val="20"/>
                <c:pt idx="0">
                  <c:v>0.47826086956521741</c:v>
                </c:pt>
                <c:pt idx="1">
                  <c:v>0.77777777777777779</c:v>
                </c:pt>
                <c:pt idx="2">
                  <c:v>1</c:v>
                </c:pt>
                <c:pt idx="3">
                  <c:v>1</c:v>
                </c:pt>
                <c:pt idx="4">
                  <c:v>0.83333333333333337</c:v>
                </c:pt>
                <c:pt idx="5">
                  <c:v>0.66666666666666663</c:v>
                </c:pt>
                <c:pt idx="6">
                  <c:v>0.66666666666666663</c:v>
                </c:pt>
                <c:pt idx="7">
                  <c:v>0.66666666666666663</c:v>
                </c:pt>
                <c:pt idx="8">
                  <c:v>0.75</c:v>
                </c:pt>
                <c:pt idx="9">
                  <c:v>1</c:v>
                </c:pt>
                <c:pt idx="10">
                  <c:v>1</c:v>
                </c:pt>
                <c:pt idx="11">
                  <c:v>0.7142857142857143</c:v>
                </c:pt>
                <c:pt idx="12">
                  <c:v>0.84615384615384615</c:v>
                </c:pt>
                <c:pt idx="14">
                  <c:v>0.92307692307692313</c:v>
                </c:pt>
                <c:pt idx="15">
                  <c:v>0.8</c:v>
                </c:pt>
                <c:pt idx="16">
                  <c:v>0.33333333333333331</c:v>
                </c:pt>
                <c:pt idx="17">
                  <c:v>0</c:v>
                </c:pt>
                <c:pt idx="18">
                  <c:v>0.5</c:v>
                </c:pt>
                <c:pt idx="19">
                  <c:v>0.66666666666666663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0CF-4967-ABC3-67A2F41292CC}"/>
            </c:ext>
          </c:extLst>
        </c:ser>
        <c:ser>
          <c:idx val="2"/>
          <c:order val="2"/>
          <c:tx>
            <c:strRef>
              <c:f>Features!$E$32</c:f>
              <c:strCache>
                <c:ptCount val="1"/>
                <c:pt idx="0">
                  <c:v>% FAILED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/>
          </c:spPr>
          <c:invertIfNegative val="0"/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0CF-4967-ABC3-67A2F41292CC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0CF-4967-ABC3-67A2F41292CC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0CF-4967-ABC3-67A2F41292CC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0CF-4967-ABC3-67A2F41292CC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0CF-4967-ABC3-67A2F41292CC}"/>
                </c:ext>
              </c:extLst>
            </c:dLbl>
            <c:spPr>
              <a:solidFill>
                <a:schemeClr val="bg1"/>
              </a:solidFill>
              <a:ln>
                <a:solidFill>
                  <a:srgbClr val="000000">
                    <a:lumMod val="15000"/>
                    <a:lumOff val="85000"/>
                  </a:srgbClr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Features!$B$33:$B$52</c:f>
              <c:strCache>
                <c:ptCount val="20"/>
                <c:pt idx="0">
                  <c:v>Main Page</c:v>
                </c:pt>
                <c:pt idx="1">
                  <c:v>CONT NOU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Features!$E$33:$E$52</c:f>
              <c:numCache>
                <c:formatCode>0%</c:formatCode>
                <c:ptCount val="20"/>
                <c:pt idx="0">
                  <c:v>0.52173913043478259</c:v>
                </c:pt>
                <c:pt idx="1">
                  <c:v>0.22222222222222221</c:v>
                </c:pt>
                <c:pt idx="2">
                  <c:v>0</c:v>
                </c:pt>
                <c:pt idx="3">
                  <c:v>0</c:v>
                </c:pt>
                <c:pt idx="4">
                  <c:v>0.16666666666666666</c:v>
                </c:pt>
                <c:pt idx="5">
                  <c:v>0.33333333333333331</c:v>
                </c:pt>
                <c:pt idx="6">
                  <c:v>0.33333333333333331</c:v>
                </c:pt>
                <c:pt idx="7">
                  <c:v>0.33333333333333331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0.2857142857142857</c:v>
                </c:pt>
                <c:pt idx="12">
                  <c:v>0.15384615384615385</c:v>
                </c:pt>
                <c:pt idx="13">
                  <c:v>0.66666666666666663</c:v>
                </c:pt>
                <c:pt idx="14">
                  <c:v>7.6923076923076927E-2</c:v>
                </c:pt>
                <c:pt idx="15">
                  <c:v>0.2</c:v>
                </c:pt>
                <c:pt idx="16">
                  <c:v>0.66666666666666663</c:v>
                </c:pt>
                <c:pt idx="17">
                  <c:v>1</c:v>
                </c:pt>
                <c:pt idx="18">
                  <c:v>0.5</c:v>
                </c:pt>
                <c:pt idx="19">
                  <c:v>0.33333333333333331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0CF-4967-ABC3-67A2F41292CC}"/>
            </c:ext>
          </c:extLst>
        </c:ser>
        <c:ser>
          <c:idx val="3"/>
          <c:order val="3"/>
          <c:tx>
            <c:strRef>
              <c:f>Features!$F$32</c:f>
              <c:strCache>
                <c:ptCount val="1"/>
                <c:pt idx="0">
                  <c:v>% BLOCKED</c:v>
                </c:pt>
              </c:strCache>
            </c:strRef>
          </c:tx>
          <c:spPr>
            <a:solidFill>
              <a:srgbClr val="99CCFF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/>
          </c:spPr>
          <c:invertIfNegative val="0"/>
          <c:dLbls>
            <c:dLbl>
              <c:idx val="8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A-B0CF-4967-ABC3-67A2F41292CC}"/>
                </c:ext>
              </c:extLst>
            </c:dLbl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Features!$B$33:$B$52</c:f>
              <c:strCache>
                <c:ptCount val="20"/>
                <c:pt idx="0">
                  <c:v>Main Page</c:v>
                </c:pt>
                <c:pt idx="1">
                  <c:v>CONT NOU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Features!$F$33:$F$52</c:f>
              <c:numCache>
                <c:formatCode>0%</c:formatCode>
                <c:ptCount val="2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0.25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B0CF-4967-ABC3-67A2F41292C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669532688"/>
        <c:axId val="669534352"/>
        <c:axId val="0"/>
      </c:bar3DChart>
      <c:catAx>
        <c:axId val="669532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t" anchorCtr="0"/>
          <a:lstStyle/>
          <a:p>
            <a:pPr>
              <a:defRPr sz="11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9534352"/>
        <c:crosses val="autoZero"/>
        <c:auto val="1"/>
        <c:lblAlgn val="ctr"/>
        <c:lblOffset val="100"/>
        <c:noMultiLvlLbl val="0"/>
      </c:catAx>
      <c:valAx>
        <c:axId val="669534352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9532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23182-1697-4F81-ADD7-68A6ED78987A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0D1C08-A8C0-44A8-9140-BB3F69162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7337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86E12-994F-49A4-89B0-20B502CCB928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0146E-3666-4F80-B0FD-F3952EA46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4162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0146E-3666-4F80-B0FD-F3952EA46F82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74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0146E-3666-4F80-B0FD-F3952EA46F82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123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3051-D0AE-4A00-A0AF-887EC6B7E59E}" type="datetime1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1362D-FB75-4D5E-933E-D88DF8C05BF2}" type="datetime1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655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AEE3A-C607-4676-AD71-6CE4A769FF3B}" type="datetime1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328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F91-6610-4ADB-AC77-F8F328FD4C27}" type="datetime1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12526-FDA2-42F5-9800-69CB7A010908}" type="datetime1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0775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5C7D6-ED66-4077-A5D9-638457ADE215}" type="datetime1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858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4DFEE-E98D-43D1-BF57-D4FD37291D70}" type="datetime1">
              <a:rPr lang="en-US" smtClean="0"/>
              <a:t>8/23/2021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01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F608D-FB4F-4AA4-9800-20AEC5A472C4}" type="datetime1">
              <a:rPr lang="en-US" smtClean="0"/>
              <a:t>8/23/2021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835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37DD-8A8F-4CA5-8ED6-0B6F9D739431}" type="datetime1">
              <a:rPr lang="en-US" smtClean="0"/>
              <a:t>8/23/2021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21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23C9DC-CCA5-4D2E-9414-C9DCB2A424FD}" type="datetime1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56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37A7-E01E-4965-83A6-8DA5E25F7445}" type="datetime1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4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26FD080-F61A-4554-A122-7728952C36AA}" type="datetime1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553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31" r:id="rId1"/>
    <p:sldLayoutId id="2147484732" r:id="rId2"/>
    <p:sldLayoutId id="2147484733" r:id="rId3"/>
    <p:sldLayoutId id="2147484734" r:id="rId4"/>
    <p:sldLayoutId id="2147484735" r:id="rId5"/>
    <p:sldLayoutId id="2147484736" r:id="rId6"/>
    <p:sldLayoutId id="2147484737" r:id="rId7"/>
    <p:sldLayoutId id="2147484738" r:id="rId8"/>
    <p:sldLayoutId id="2147484739" r:id="rId9"/>
    <p:sldLayoutId id="2147484740" r:id="rId10"/>
    <p:sldLayoutId id="2147484741" r:id="rId11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038351"/>
            <a:ext cx="10058400" cy="1257300"/>
          </a:xfrm>
        </p:spPr>
        <p:txBody>
          <a:bodyPr>
            <a:normAutofit/>
          </a:bodyPr>
          <a:lstStyle/>
          <a:p>
            <a:r>
              <a:rPr lang="en-US" sz="7200" b="1" dirty="0" smtClean="0"/>
              <a:t>Final </a:t>
            </a:r>
            <a:r>
              <a:rPr lang="en-US" sz="7200" b="1" dirty="0"/>
              <a:t>project </a:t>
            </a:r>
            <a:r>
              <a:rPr lang="en-US" sz="7200" b="1" dirty="0" smtClean="0"/>
              <a:t>presentation</a:t>
            </a:r>
            <a:endParaRPr lang="en-US" sz="7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i="1" cap="none" dirty="0">
                <a:solidFill>
                  <a:schemeClr val="tx1"/>
                </a:solidFill>
              </a:rPr>
              <a:t>M</a:t>
            </a:r>
            <a:r>
              <a:rPr lang="en-US" b="1" i="1" cap="none" dirty="0" smtClean="0">
                <a:solidFill>
                  <a:schemeClr val="tx1"/>
                </a:solidFill>
              </a:rPr>
              <a:t>anual testing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123055" y="6459785"/>
            <a:ext cx="1773381" cy="365125"/>
          </a:xfrm>
        </p:spPr>
        <p:txBody>
          <a:bodyPr/>
          <a:lstStyle/>
          <a:p>
            <a:pPr algn="r"/>
            <a:r>
              <a:rPr lang="en-US" sz="1600" b="1" dirty="0" err="1" smtClean="0">
                <a:solidFill>
                  <a:schemeClr val="bg1"/>
                </a:solidFill>
              </a:rPr>
              <a:t>Mihaela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30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                 Lessons learned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Tx/>
              <a:buFont typeface="Wingdings" panose="05000000000000000000" pitchFamily="2" charset="2"/>
              <a:buChar char="Ø"/>
            </a:pPr>
            <a:endParaRPr lang="en-US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dirty="0" smtClean="0"/>
              <a:t>It </a:t>
            </a:r>
            <a:r>
              <a:rPr lang="en-US" dirty="0"/>
              <a:t>requires time and patience to master your skills and </a:t>
            </a:r>
            <a:r>
              <a:rPr lang="en-US" b="1" dirty="0"/>
              <a:t>you can always </a:t>
            </a:r>
            <a:r>
              <a:rPr lang="en-US" b="1" dirty="0" smtClean="0"/>
              <a:t>learn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/>
              <a:t>Connect</a:t>
            </a:r>
            <a:r>
              <a:rPr lang="en-US" dirty="0"/>
              <a:t> with people and let them teach you </a:t>
            </a:r>
            <a:r>
              <a:rPr lang="en-US" dirty="0" smtClean="0"/>
              <a:t>something</a:t>
            </a:r>
            <a:endParaRPr lang="en-US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 You will NOT find all the bugs </a:t>
            </a:r>
          </a:p>
          <a:p>
            <a:pPr lvl="2" algn="just">
              <a:buClrTx/>
              <a:buFont typeface="Wingdings" panose="05000000000000000000" pitchFamily="2" charset="2"/>
              <a:buChar char="Ø"/>
            </a:pPr>
            <a:r>
              <a:rPr lang="en-US" sz="2000" dirty="0" smtClean="0"/>
              <a:t> in </a:t>
            </a:r>
            <a:r>
              <a:rPr lang="en-US" sz="2000" dirty="0"/>
              <a:t>order to beat competition </a:t>
            </a:r>
            <a:r>
              <a:rPr lang="en-US" sz="2000" dirty="0" smtClean="0"/>
              <a:t>as </a:t>
            </a:r>
            <a:r>
              <a:rPr lang="en-US" sz="2000" dirty="0"/>
              <a:t>a product, you have to iterate quickly and you can’t expect to constantly have everything in perfect order </a:t>
            </a:r>
          </a:p>
          <a:p>
            <a:pPr lvl="2" algn="just">
              <a:buClrTx/>
              <a:buFont typeface="Wingdings" panose="05000000000000000000" pitchFamily="2" charset="2"/>
              <a:buChar char="Ø"/>
            </a:pPr>
            <a:r>
              <a:rPr lang="en-US" sz="2000" dirty="0"/>
              <a:t>makes sure you test, as a priority, </a:t>
            </a:r>
            <a:r>
              <a:rPr lang="en-US" sz="2000" b="1" dirty="0"/>
              <a:t>the most important </a:t>
            </a:r>
            <a:r>
              <a:rPr lang="en-US" sz="2000" b="1" dirty="0" smtClean="0"/>
              <a:t>areas &amp; flows</a:t>
            </a:r>
            <a:endParaRPr lang="en-US" sz="2000" b="1" dirty="0"/>
          </a:p>
          <a:p>
            <a:pPr lvl="2" algn="just">
              <a:buClrTx/>
              <a:buFont typeface="Wingdings" panose="05000000000000000000" pitchFamily="2" charset="2"/>
              <a:buChar char="Ø"/>
            </a:pPr>
            <a:r>
              <a:rPr lang="en-US" sz="2000" b="1" dirty="0" smtClean="0"/>
              <a:t>find </a:t>
            </a:r>
            <a:r>
              <a:rPr lang="en-US" sz="2000" b="1" dirty="0"/>
              <a:t>important bugs fast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Good Coverage </a:t>
            </a:r>
            <a:r>
              <a:rPr lang="en-US" dirty="0" smtClean="0"/>
              <a:t>- cover </a:t>
            </a:r>
            <a:r>
              <a:rPr lang="en-US" dirty="0"/>
              <a:t>every </a:t>
            </a:r>
            <a:r>
              <a:rPr lang="en-US" dirty="0" smtClean="0"/>
              <a:t>functional </a:t>
            </a:r>
            <a:r>
              <a:rPr lang="en-US" dirty="0"/>
              <a:t>and non-functional </a:t>
            </a:r>
            <a:r>
              <a:rPr lang="en-US" dirty="0" smtClean="0"/>
              <a:t>area </a:t>
            </a:r>
          </a:p>
        </p:txBody>
      </p:sp>
      <p:pic>
        <p:nvPicPr>
          <p:cNvPr id="6" name="Picture 5" descr="The Magical Aha Moment For Entrepreneurs - Inc42 Medi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240" y="571500"/>
            <a:ext cx="2042980" cy="116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86184" y="6459785"/>
            <a:ext cx="8062471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51170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4000" b="1" i="1" dirty="0">
                <a:solidFill>
                  <a:schemeClr val="tx1"/>
                </a:solidFill>
              </a:rPr>
              <a:t>Thank you </a:t>
            </a:r>
            <a:r>
              <a:rPr lang="en-US" sz="3600" b="1" i="1" dirty="0">
                <a:solidFill>
                  <a:schemeClr val="tx1"/>
                </a:solidFill>
              </a:rPr>
              <a:t>for </a:t>
            </a:r>
            <a:r>
              <a:rPr lang="en-US" sz="3600" b="1" i="1" dirty="0" smtClean="0">
                <a:solidFill>
                  <a:schemeClr val="tx1"/>
                </a:solidFill>
              </a:rPr>
              <a:t>this </a:t>
            </a:r>
            <a:r>
              <a:rPr lang="en-US" sz="3600" b="1" i="1" dirty="0">
                <a:solidFill>
                  <a:schemeClr val="tx1"/>
                </a:solidFill>
              </a:rPr>
              <a:t>4 </a:t>
            </a:r>
            <a:r>
              <a:rPr lang="en-US" sz="3600" b="1" i="1" dirty="0" smtClean="0">
                <a:solidFill>
                  <a:schemeClr val="tx1"/>
                </a:solidFill>
              </a:rPr>
              <a:t>month trip!     </a:t>
            </a:r>
            <a:endParaRPr lang="en-US" sz="3600" b="1" i="1" dirty="0">
              <a:solidFill>
                <a:schemeClr val="tx1"/>
              </a:solidFill>
            </a:endParaRPr>
          </a:p>
        </p:txBody>
      </p:sp>
      <p:pic>
        <p:nvPicPr>
          <p:cNvPr id="4" name="Content Placeholder 3" descr="Climbing Mountain Cartoon High Res Stock Images | Shutterstock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7" t="184" b="7509"/>
          <a:stretch/>
        </p:blipFill>
        <p:spPr bwMode="auto">
          <a:xfrm>
            <a:off x="2688176" y="1810327"/>
            <a:ext cx="6917641" cy="411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8034760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  <p:pic>
        <p:nvPicPr>
          <p:cNvPr id="5" name="Picture 4" descr="Cute Happy Sun Clipart #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110" y="213636"/>
            <a:ext cx="1504707" cy="1455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802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chemeClr val="tx1"/>
                </a:solidFill>
              </a:rPr>
              <a:t>Q&amp;A -Waiting </a:t>
            </a:r>
            <a:r>
              <a:rPr lang="en-US" b="1" i="1" dirty="0">
                <a:solidFill>
                  <a:schemeClr val="tx1"/>
                </a:solidFill>
              </a:rPr>
              <a:t>for your questions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600" t="28486" r="23158" b="24435"/>
          <a:stretch/>
        </p:blipFill>
        <p:spPr>
          <a:xfrm>
            <a:off x="2082313" y="1846263"/>
            <a:ext cx="8087699" cy="4022725"/>
          </a:xfrm>
          <a:prstGeom prst="rect">
            <a:avLst/>
          </a:prstGeom>
        </p:spPr>
      </p:pic>
      <p:pic>
        <p:nvPicPr>
          <p:cNvPr id="5" name="Picture 4" descr="Cute Happy Sun Clipart #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621" y="177700"/>
            <a:ext cx="1504707" cy="1455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8117888" cy="365125"/>
          </a:xfrm>
        </p:spPr>
        <p:txBody>
          <a:bodyPr/>
          <a:lstStyle/>
          <a:p>
            <a:pPr algn="r"/>
            <a:r>
              <a:rPr lang="en-US" sz="1600" b="1" dirty="0" err="1" smtClean="0">
                <a:solidFill>
                  <a:schemeClr val="bg1"/>
                </a:solidFill>
              </a:rPr>
              <a:t>Mihaela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66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8000"/>
            <a:ext cx="10058400" cy="844550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Agenda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571750" y="1771650"/>
            <a:ext cx="8583930" cy="4457700"/>
          </a:xfrm>
        </p:spPr>
        <p:txBody>
          <a:bodyPr>
            <a:noAutofit/>
          </a:bodyPr>
          <a:lstStyle/>
          <a:p>
            <a:pPr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</a:rPr>
              <a:t>App Description</a:t>
            </a:r>
            <a:endParaRPr lang="en-US" sz="2400" b="1" dirty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</a:rPr>
              <a:t>Testing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b="1" dirty="0" smtClean="0">
                <a:solidFill>
                  <a:schemeClr val="tx1"/>
                </a:solidFill>
              </a:rPr>
              <a:t>approach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Testing Type </a:t>
            </a:r>
            <a:r>
              <a:rPr lang="en-US" sz="2400" b="1" i="1" dirty="0" smtClean="0">
                <a:solidFill>
                  <a:schemeClr val="tx1"/>
                </a:solidFill>
              </a:rPr>
              <a:t>Covered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Test Cases </a:t>
            </a:r>
            <a:r>
              <a:rPr lang="en-US" sz="2400" b="1" i="1" dirty="0" smtClean="0">
                <a:solidFill>
                  <a:schemeClr val="tx1"/>
                </a:solidFill>
              </a:rPr>
              <a:t>Overview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Bugs Overview</a:t>
            </a:r>
            <a:endParaRPr lang="en-US" sz="2400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Test Cases Results</a:t>
            </a:r>
            <a:endParaRPr lang="en-US" sz="2400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Conclusions</a:t>
            </a:r>
            <a:endParaRPr lang="en-US" sz="2400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Lessons </a:t>
            </a:r>
            <a:r>
              <a:rPr lang="en-US" sz="2400" b="1" i="1" dirty="0" smtClean="0">
                <a:solidFill>
                  <a:schemeClr val="tx1"/>
                </a:solidFill>
              </a:rPr>
              <a:t>learned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dirty="0" smtClean="0"/>
              <a:t>Q&amp;A</a:t>
            </a:r>
            <a:endParaRPr lang="en-US" sz="2400" b="1" dirty="0"/>
          </a:p>
        </p:txBody>
      </p:sp>
      <p:pic>
        <p:nvPicPr>
          <p:cNvPr id="4" name="Picture 3" descr="Notepad Agenda With Pencil Flat Design Icon Isolated On White.. Royalty  Free Cliparts, Vectors, And Stock Illustration. Image 99960321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75" y="2028614"/>
            <a:ext cx="3840480" cy="384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762836" y="6459785"/>
            <a:ext cx="2429163" cy="365125"/>
          </a:xfrm>
        </p:spPr>
        <p:txBody>
          <a:bodyPr/>
          <a:lstStyle/>
          <a:p>
            <a:r>
              <a:rPr lang="en-US" sz="1600" b="1" dirty="0" smtClean="0">
                <a:solidFill>
                  <a:schemeClr val="bg1"/>
                </a:solidFill>
              </a:rPr>
              <a:t>  </a:t>
            </a:r>
            <a:r>
              <a:rPr lang="en-US" sz="1600" b="1" dirty="0" err="1" smtClean="0">
                <a:solidFill>
                  <a:schemeClr val="bg1"/>
                </a:solidFill>
              </a:rPr>
              <a:t>Mihaela</a:t>
            </a:r>
            <a:r>
              <a:rPr lang="en-US" dirty="0" smtClean="0"/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92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 smtClean="0"/>
              <a:t>App Description</a:t>
            </a:r>
            <a:endParaRPr lang="en-US" b="1" i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DASHA (https://</a:t>
            </a:r>
            <a:r>
              <a:rPr lang="en-US" b="1" dirty="0" smtClean="0">
                <a:solidFill>
                  <a:schemeClr val="bg1"/>
                </a:solidFill>
              </a:rPr>
              <a:t>www.dasha.ro)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en-US" b="1" dirty="0" smtClean="0">
                <a:solidFill>
                  <a:schemeClr val="bg1"/>
                </a:solidFill>
              </a:rPr>
              <a:t>oftware application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e</a:t>
            </a:r>
            <a:r>
              <a:rPr lang="en-US" b="1" dirty="0" smtClean="0">
                <a:solidFill>
                  <a:schemeClr val="bg1"/>
                </a:solidFill>
              </a:rPr>
              <a:t>-commerce website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b="1" dirty="0" err="1">
                <a:solidFill>
                  <a:schemeClr val="bg1"/>
                </a:solidFill>
              </a:rPr>
              <a:t>r</a:t>
            </a:r>
            <a:r>
              <a:rPr lang="en-US" b="1" dirty="0" err="1" smtClean="0">
                <a:solidFill>
                  <a:schemeClr val="bg1"/>
                </a:solidFill>
              </a:rPr>
              <a:t>omanian</a:t>
            </a:r>
            <a:r>
              <a:rPr lang="en-US" b="1" dirty="0" smtClean="0">
                <a:solidFill>
                  <a:schemeClr val="bg1"/>
                </a:solidFill>
              </a:rPr>
              <a:t> retailer 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b="1" dirty="0" smtClean="0">
                <a:solidFill>
                  <a:schemeClr val="bg1"/>
                </a:solidFill>
              </a:rPr>
              <a:t> place of inspiration where women can find shoes, dresses and bags they would wear every day, as a statement of elegance and style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6" name="Content Placeholder 15"/>
          <p:cNvPicPr>
            <a:picLocks noGrp="1"/>
          </p:cNvPicPr>
          <p:nvPr>
            <p:ph idx="1"/>
          </p:nvPr>
        </p:nvPicPr>
        <p:blipFill rotWithShape="1">
          <a:blip r:embed="rId2"/>
          <a:srcRect l="30838" t="19039" r="31616" b="12582"/>
          <a:stretch/>
        </p:blipFill>
        <p:spPr>
          <a:xfrm>
            <a:off x="5480826" y="731838"/>
            <a:ext cx="5132423" cy="52578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800599" y="6459785"/>
            <a:ext cx="6948056" cy="365125"/>
          </a:xfrm>
        </p:spPr>
        <p:txBody>
          <a:bodyPr/>
          <a:lstStyle/>
          <a:p>
            <a:pPr algn="r"/>
            <a:r>
              <a:rPr lang="en-US" sz="1600" b="1" dirty="0" smtClean="0">
                <a:solidFill>
                  <a:schemeClr val="tx1"/>
                </a:solidFill>
              </a:rPr>
              <a:t>    </a:t>
            </a:r>
            <a:r>
              <a:rPr lang="en-US" sz="1600" b="1" dirty="0" err="1" smtClean="0">
                <a:solidFill>
                  <a:schemeClr val="tx1"/>
                </a:solidFill>
              </a:rPr>
              <a:t>Mihaela</a:t>
            </a:r>
            <a:r>
              <a:rPr lang="en-US" sz="1600" b="1" dirty="0" smtClean="0">
                <a:solidFill>
                  <a:schemeClr val="tx1"/>
                </a:solidFill>
              </a:rPr>
              <a:t> </a:t>
            </a:r>
            <a:r>
              <a:rPr lang="en-US" sz="1600" b="1" dirty="0" err="1" smtClean="0">
                <a:solidFill>
                  <a:schemeClr val="tx1"/>
                </a:solidFill>
              </a:rPr>
              <a:t>Moga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25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Testing Approach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Tx/>
              <a:buFont typeface="Wingdings" panose="05000000000000000000" pitchFamily="2" charset="2"/>
              <a:buChar char="Ø"/>
            </a:pPr>
            <a:endParaRPr lang="en-US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Exploratory Testing </a:t>
            </a:r>
            <a:r>
              <a:rPr lang="en-US" dirty="0" smtClean="0"/>
              <a:t>for learning the application</a:t>
            </a:r>
          </a:p>
          <a:p>
            <a:pPr lvl="3" algn="just">
              <a:buClrTx/>
            </a:pPr>
            <a:r>
              <a:rPr lang="en-US" sz="2000" dirty="0" smtClean="0"/>
              <a:t>making notes for exploratory testing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Planning</a:t>
            </a:r>
            <a:r>
              <a:rPr lang="en-US" dirty="0" smtClean="0"/>
              <a:t> the Testing process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Designing Test Cases </a:t>
            </a:r>
            <a:r>
              <a:rPr lang="en-US" dirty="0" smtClean="0"/>
              <a:t>based on Functional/ Non-functional requirements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Executing Test Cases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Reporting Bugs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dirty="0" smtClean="0"/>
              <a:t>Writing the </a:t>
            </a:r>
            <a:r>
              <a:rPr lang="en-US" b="1" dirty="0" smtClean="0"/>
              <a:t>Test Report</a:t>
            </a:r>
            <a:endParaRPr lang="en-US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799" y="6459785"/>
            <a:ext cx="5523346" cy="365125"/>
          </a:xfrm>
        </p:spPr>
        <p:txBody>
          <a:bodyPr/>
          <a:lstStyle/>
          <a:p>
            <a:pPr algn="r"/>
            <a:r>
              <a:rPr lang="en-US" sz="1600" b="1" dirty="0" err="1">
                <a:solidFill>
                  <a:schemeClr val="bg1"/>
                </a:solidFill>
              </a:rPr>
              <a:t>Mihaela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09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963" y="129849"/>
            <a:ext cx="10058400" cy="1450757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Testing Type Covered</a:t>
            </a:r>
            <a:br>
              <a:rPr lang="en-US" b="1" i="1" dirty="0" smtClean="0">
                <a:solidFill>
                  <a:schemeClr val="tx1"/>
                </a:solidFill>
              </a:rPr>
            </a:br>
            <a:r>
              <a:rPr lang="en-US" sz="2400" b="1" i="1" dirty="0">
                <a:solidFill>
                  <a:schemeClr val="tx1"/>
                </a:solidFill>
              </a:rPr>
              <a:t>A</a:t>
            </a:r>
            <a:r>
              <a:rPr lang="en-US" sz="2400" b="1" i="1" dirty="0" smtClean="0">
                <a:solidFill>
                  <a:schemeClr val="tx1"/>
                </a:solidFill>
              </a:rPr>
              <a:t> total of 150 designed Test Cases  -&gt; 135 (90%) Functional Testing</a:t>
            </a:r>
            <a:br>
              <a:rPr lang="en-US" sz="2400" b="1" i="1" dirty="0" smtClean="0">
                <a:solidFill>
                  <a:schemeClr val="tx1"/>
                </a:solidFill>
              </a:rPr>
            </a:br>
            <a:r>
              <a:rPr lang="en-US" sz="2400" b="1" i="1" dirty="0" smtClean="0">
                <a:solidFill>
                  <a:schemeClr val="tx1"/>
                </a:solidFill>
              </a:rPr>
              <a:t>                                                                 -&gt; 15 (10%) Non-functional Testing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0073" y="5868988"/>
            <a:ext cx="119795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i="1" dirty="0" smtClean="0"/>
              <a:t>Other testing types used: Smoke, Exploratory, Black-box, Positive, Negative, Manual, Dynamic, Integration Testing, System Testing, Systems Integration Testing</a:t>
            </a:r>
            <a:endParaRPr lang="en-US" sz="1500" b="1" i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624945" y="6459785"/>
            <a:ext cx="6243782" cy="365125"/>
          </a:xfrm>
        </p:spPr>
        <p:txBody>
          <a:bodyPr/>
          <a:lstStyle/>
          <a:p>
            <a:pPr algn="r"/>
            <a:r>
              <a:rPr lang="en-US" sz="1600" b="1" dirty="0" err="1">
                <a:solidFill>
                  <a:schemeClr val="bg1"/>
                </a:solidFill>
              </a:rPr>
              <a:t>Mihaela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37793594"/>
              </p:ext>
            </p:extLst>
          </p:nvPr>
        </p:nvGraphicFramePr>
        <p:xfrm>
          <a:off x="6218237" y="1745851"/>
          <a:ext cx="5354637" cy="4123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ontent Placeholder 12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7490347"/>
              </p:ext>
            </p:extLst>
          </p:nvPr>
        </p:nvGraphicFramePr>
        <p:xfrm>
          <a:off x="228600" y="1745851"/>
          <a:ext cx="5989637" cy="41231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9416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84972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Test Cases Overview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8720" y="1109770"/>
            <a:ext cx="4937760" cy="736282"/>
          </a:xfrm>
        </p:spPr>
        <p:txBody>
          <a:bodyPr/>
          <a:lstStyle/>
          <a:p>
            <a:pPr algn="just"/>
            <a:r>
              <a:rPr lang="en-US" i="1" dirty="0" smtClean="0">
                <a:solidFill>
                  <a:schemeClr val="tx1"/>
                </a:solidFill>
              </a:rPr>
              <a:t>A </a:t>
            </a:r>
            <a:r>
              <a:rPr lang="en-US" i="1" cap="none" dirty="0">
                <a:solidFill>
                  <a:schemeClr val="tx1"/>
                </a:solidFill>
              </a:rPr>
              <a:t>t</a:t>
            </a:r>
            <a:r>
              <a:rPr lang="en-US" i="1" cap="none" dirty="0" smtClean="0">
                <a:solidFill>
                  <a:schemeClr val="tx1"/>
                </a:solidFill>
              </a:rPr>
              <a:t>otal of</a:t>
            </a:r>
            <a:r>
              <a:rPr lang="en-US" i="1" dirty="0" smtClean="0">
                <a:solidFill>
                  <a:schemeClr val="tx1"/>
                </a:solidFill>
              </a:rPr>
              <a:t> </a:t>
            </a:r>
            <a:r>
              <a:rPr lang="en-US" b="1" i="1" dirty="0" smtClean="0">
                <a:solidFill>
                  <a:schemeClr val="tx1"/>
                </a:solidFill>
              </a:rPr>
              <a:t>150</a:t>
            </a:r>
            <a:r>
              <a:rPr lang="en-US" i="1" dirty="0" smtClean="0">
                <a:solidFill>
                  <a:schemeClr val="tx1"/>
                </a:solidFill>
              </a:rPr>
              <a:t> </a:t>
            </a:r>
            <a:r>
              <a:rPr lang="en-US" i="1" cap="none" dirty="0" smtClean="0">
                <a:solidFill>
                  <a:schemeClr val="tx1"/>
                </a:solidFill>
              </a:rPr>
              <a:t>test cases designed for this session and </a:t>
            </a:r>
            <a:r>
              <a:rPr lang="en-US" b="1" i="1" cap="none" dirty="0" smtClean="0">
                <a:solidFill>
                  <a:schemeClr val="tx1"/>
                </a:solidFill>
              </a:rPr>
              <a:t>149</a:t>
            </a:r>
            <a:r>
              <a:rPr lang="en-US" i="1" cap="none" dirty="0" smtClean="0">
                <a:solidFill>
                  <a:schemeClr val="tx1"/>
                </a:solidFill>
              </a:rPr>
              <a:t> (99%) were </a:t>
            </a:r>
            <a:r>
              <a:rPr lang="en-US" b="1" i="1" cap="none" dirty="0" smtClean="0">
                <a:solidFill>
                  <a:schemeClr val="tx1"/>
                </a:solidFill>
              </a:rPr>
              <a:t>executed.</a:t>
            </a:r>
            <a:endParaRPr lang="en-US" b="1" i="1" cap="none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109770"/>
            <a:ext cx="4937760" cy="736282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i="1" dirty="0" smtClean="0">
                <a:solidFill>
                  <a:schemeClr val="tx1"/>
                </a:solidFill>
              </a:rPr>
              <a:t>O</a:t>
            </a:r>
            <a:r>
              <a:rPr lang="en-US" i="1" cap="none" dirty="0" smtClean="0">
                <a:solidFill>
                  <a:schemeClr val="tx1"/>
                </a:solidFill>
              </a:rPr>
              <a:t>ut of a total of 149 executed test cases, </a:t>
            </a:r>
            <a:r>
              <a:rPr lang="en-US" b="1" i="1" cap="none" dirty="0">
                <a:solidFill>
                  <a:schemeClr val="tx1"/>
                </a:solidFill>
              </a:rPr>
              <a:t>9</a:t>
            </a:r>
            <a:r>
              <a:rPr lang="en-US" i="1" cap="none" dirty="0" smtClean="0">
                <a:solidFill>
                  <a:schemeClr val="tx1"/>
                </a:solidFill>
              </a:rPr>
              <a:t> (6%) test cases were selected to form the </a:t>
            </a:r>
            <a:r>
              <a:rPr lang="en-US" b="1" i="1" cap="none" dirty="0" smtClean="0">
                <a:solidFill>
                  <a:schemeClr val="tx1"/>
                </a:solidFill>
              </a:rPr>
              <a:t>Smoke Suite.</a:t>
            </a:r>
            <a:endParaRPr lang="en-US" b="1" i="1" cap="none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4" y="6459785"/>
            <a:ext cx="8127125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648920072"/>
              </p:ext>
            </p:extLst>
          </p:nvPr>
        </p:nvGraphicFramePr>
        <p:xfrm>
          <a:off x="6218238" y="1846263"/>
          <a:ext cx="5326062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9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89942733"/>
              </p:ext>
            </p:extLst>
          </p:nvPr>
        </p:nvGraphicFramePr>
        <p:xfrm>
          <a:off x="190500" y="1846052"/>
          <a:ext cx="5845176" cy="41150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9371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08772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chemeClr val="tx1"/>
                </a:solidFill>
              </a:rPr>
              <a:t>Bugs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998327"/>
            <a:ext cx="10058400" cy="736282"/>
          </a:xfrm>
        </p:spPr>
        <p:txBody>
          <a:bodyPr>
            <a:normAutofit fontScale="92500"/>
          </a:bodyPr>
          <a:lstStyle/>
          <a:p>
            <a:pPr marL="342900" indent="-342900">
              <a:spcBef>
                <a:spcPts val="0"/>
              </a:spcBef>
              <a:buClrTx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28 </a:t>
            </a:r>
            <a:r>
              <a:rPr lang="en-US" cap="none" dirty="0" smtClean="0">
                <a:solidFill>
                  <a:schemeClr val="tx1"/>
                </a:solidFill>
              </a:rPr>
              <a:t>defects identified (1 Blocker, 1 critical, 2 Major, 12 Normal, 12 Minor)</a:t>
            </a:r>
          </a:p>
          <a:p>
            <a:pPr marL="342900" indent="-342900" algn="just">
              <a:spcBef>
                <a:spcPts val="0"/>
              </a:spcBef>
              <a:buClrTx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7 </a:t>
            </a:r>
            <a:r>
              <a:rPr lang="en-US" cap="none" dirty="0" smtClean="0">
                <a:solidFill>
                  <a:schemeClr val="tx1"/>
                </a:solidFill>
              </a:rPr>
              <a:t>improvements &amp; 2 features proposed (including Favorite, email confirmation, merging 2 pages) </a:t>
            </a:r>
            <a:endParaRPr lang="en-US" cap="none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4" y="6459785"/>
            <a:ext cx="8053234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585326153"/>
              </p:ext>
            </p:extLst>
          </p:nvPr>
        </p:nvGraphicFramePr>
        <p:xfrm>
          <a:off x="6218238" y="1807099"/>
          <a:ext cx="5521180" cy="41539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ontent Placeholder 12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83488836"/>
              </p:ext>
            </p:extLst>
          </p:nvPr>
        </p:nvGraphicFramePr>
        <p:xfrm>
          <a:off x="471055" y="1807099"/>
          <a:ext cx="5564620" cy="41539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40469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08772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Test Cases Results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998327"/>
            <a:ext cx="10058400" cy="736282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  <a:buClrTx/>
            </a:pPr>
            <a:r>
              <a:rPr lang="en-US" cap="none" dirty="0" smtClean="0">
                <a:solidFill>
                  <a:schemeClr val="tx1"/>
                </a:solidFill>
              </a:rPr>
              <a:t>Out of 151 test cases: </a:t>
            </a:r>
            <a:r>
              <a:rPr lang="en-US" b="1" cap="none" dirty="0" smtClean="0">
                <a:solidFill>
                  <a:schemeClr val="tx1"/>
                </a:solidFill>
              </a:rPr>
              <a:t>1</a:t>
            </a:r>
            <a:r>
              <a:rPr lang="en-US" cap="none" dirty="0" smtClean="0">
                <a:solidFill>
                  <a:schemeClr val="tx1"/>
                </a:solidFill>
              </a:rPr>
              <a:t> (1%) </a:t>
            </a:r>
            <a:r>
              <a:rPr lang="en-US" b="1" cap="none" dirty="0" smtClean="0">
                <a:solidFill>
                  <a:schemeClr val="tx1"/>
                </a:solidFill>
              </a:rPr>
              <a:t>not run</a:t>
            </a:r>
            <a:r>
              <a:rPr lang="en-US" cap="none" dirty="0" smtClean="0">
                <a:solidFill>
                  <a:schemeClr val="tx1"/>
                </a:solidFill>
              </a:rPr>
              <a:t>, </a:t>
            </a:r>
            <a:r>
              <a:rPr lang="en-US" b="1" cap="none" dirty="0" smtClean="0">
                <a:solidFill>
                  <a:schemeClr val="tx1"/>
                </a:solidFill>
              </a:rPr>
              <a:t>109</a:t>
            </a:r>
            <a:r>
              <a:rPr lang="en-US" cap="none" dirty="0" smtClean="0">
                <a:solidFill>
                  <a:schemeClr val="tx1"/>
                </a:solidFill>
              </a:rPr>
              <a:t> (72%) </a:t>
            </a:r>
            <a:r>
              <a:rPr lang="en-US" b="1" cap="none" dirty="0" smtClean="0">
                <a:solidFill>
                  <a:srgbClr val="00B050"/>
                </a:solidFill>
              </a:rPr>
              <a:t>passed</a:t>
            </a:r>
            <a:r>
              <a:rPr lang="en-US" cap="none" dirty="0" smtClean="0">
                <a:solidFill>
                  <a:schemeClr val="tx1"/>
                </a:solidFill>
              </a:rPr>
              <a:t>, </a:t>
            </a:r>
            <a:r>
              <a:rPr lang="en-US" b="1" cap="none" dirty="0" smtClean="0">
                <a:solidFill>
                  <a:schemeClr val="tx1"/>
                </a:solidFill>
              </a:rPr>
              <a:t>39</a:t>
            </a:r>
            <a:r>
              <a:rPr lang="en-US" cap="none" dirty="0" smtClean="0">
                <a:solidFill>
                  <a:schemeClr val="tx1"/>
                </a:solidFill>
              </a:rPr>
              <a:t> (26%) </a:t>
            </a:r>
            <a:r>
              <a:rPr lang="en-US" b="1" cap="none" dirty="0" smtClean="0">
                <a:solidFill>
                  <a:srgbClr val="FF0000"/>
                </a:solidFill>
              </a:rPr>
              <a:t>failed</a:t>
            </a:r>
            <a:r>
              <a:rPr lang="en-US" cap="none" dirty="0" smtClean="0">
                <a:solidFill>
                  <a:schemeClr val="tx1"/>
                </a:solidFill>
              </a:rPr>
              <a:t> </a:t>
            </a:r>
            <a:r>
              <a:rPr lang="en-US" cap="none" dirty="0">
                <a:solidFill>
                  <a:schemeClr val="tx1"/>
                </a:solidFill>
              </a:rPr>
              <a:t>&amp;</a:t>
            </a:r>
            <a:r>
              <a:rPr lang="en-US" cap="none" dirty="0" smtClean="0">
                <a:solidFill>
                  <a:schemeClr val="tx1"/>
                </a:solidFill>
              </a:rPr>
              <a:t> </a:t>
            </a:r>
            <a:r>
              <a:rPr lang="en-US" b="1" cap="none" dirty="0" smtClean="0">
                <a:solidFill>
                  <a:schemeClr val="tx1"/>
                </a:solidFill>
              </a:rPr>
              <a:t>2</a:t>
            </a:r>
            <a:r>
              <a:rPr lang="en-US" cap="none" dirty="0" smtClean="0">
                <a:solidFill>
                  <a:schemeClr val="tx1"/>
                </a:solidFill>
              </a:rPr>
              <a:t> (1%) are </a:t>
            </a:r>
            <a:r>
              <a:rPr lang="en-US" b="1" cap="none" dirty="0" smtClean="0">
                <a:solidFill>
                  <a:srgbClr val="00B0F0"/>
                </a:solidFill>
              </a:rPr>
              <a:t>blocked</a:t>
            </a:r>
            <a:r>
              <a:rPr lang="en-US" cap="none" dirty="0" smtClean="0">
                <a:solidFill>
                  <a:schemeClr val="tx1"/>
                </a:solidFill>
              </a:rPr>
              <a:t>.  </a:t>
            </a:r>
            <a:endParaRPr lang="en-US" cap="none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7991466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1735025"/>
              </p:ext>
            </p:extLst>
          </p:nvPr>
        </p:nvGraphicFramePr>
        <p:xfrm>
          <a:off x="647700" y="1734609"/>
          <a:ext cx="5570538" cy="4226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ontent Placeholder 8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138725248"/>
              </p:ext>
            </p:extLst>
          </p:nvPr>
        </p:nvGraphicFramePr>
        <p:xfrm>
          <a:off x="6218238" y="1734609"/>
          <a:ext cx="5783262" cy="4226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23343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02666"/>
          </a:xfrm>
        </p:spPr>
        <p:txBody>
          <a:bodyPr>
            <a:normAutofit/>
          </a:bodyPr>
          <a:lstStyle/>
          <a:p>
            <a:pPr marL="0" indent="0" algn="just">
              <a:buClrTx/>
              <a:buNone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A </a:t>
            </a:r>
            <a:r>
              <a:rPr lang="en-US" dirty="0">
                <a:solidFill>
                  <a:schemeClr val="tx1"/>
                </a:solidFill>
              </a:rPr>
              <a:t>significant number of bugs were identified for </a:t>
            </a:r>
            <a:r>
              <a:rPr lang="en-US" dirty="0" smtClean="0">
                <a:solidFill>
                  <a:schemeClr val="tx1"/>
                </a:solidFill>
              </a:rPr>
              <a:t>the “Main </a:t>
            </a:r>
            <a:r>
              <a:rPr lang="en-US" dirty="0">
                <a:solidFill>
                  <a:schemeClr val="tx1"/>
                </a:solidFill>
              </a:rPr>
              <a:t>Page” and “</a:t>
            </a:r>
            <a:r>
              <a:rPr lang="en-US" dirty="0" err="1">
                <a:solidFill>
                  <a:schemeClr val="tx1"/>
                </a:solidFill>
              </a:rPr>
              <a:t>Filtrare</a:t>
            </a:r>
            <a:r>
              <a:rPr lang="en-US" dirty="0">
                <a:solidFill>
                  <a:schemeClr val="tx1"/>
                </a:solidFill>
              </a:rPr>
              <a:t>” </a:t>
            </a:r>
            <a:r>
              <a:rPr lang="en-US" dirty="0" smtClean="0">
                <a:solidFill>
                  <a:schemeClr val="tx1"/>
                </a:solidFill>
              </a:rPr>
              <a:t>functionalities</a:t>
            </a:r>
            <a:endParaRPr lang="en-US" dirty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q"/>
            </a:pPr>
            <a:r>
              <a:rPr lang="en-US" b="1" dirty="0" smtClean="0"/>
              <a:t> </a:t>
            </a:r>
            <a:r>
              <a:rPr lang="en-US" dirty="0">
                <a:solidFill>
                  <a:schemeClr val="tx1"/>
                </a:solidFill>
              </a:rPr>
              <a:t>However</a:t>
            </a:r>
            <a:r>
              <a:rPr lang="en-US" b="1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most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of defects have </a:t>
            </a:r>
            <a:r>
              <a:rPr lang="en-US" sz="2000" b="1" dirty="0" smtClean="0">
                <a:solidFill>
                  <a:schemeClr val="tx1"/>
                </a:solidFill>
              </a:rPr>
              <a:t>normal </a:t>
            </a:r>
            <a:r>
              <a:rPr lang="en-US" sz="2000" dirty="0" smtClean="0">
                <a:solidFill>
                  <a:schemeClr val="tx1"/>
                </a:solidFill>
              </a:rPr>
              <a:t>and</a:t>
            </a:r>
            <a:r>
              <a:rPr lang="en-US" sz="2000" b="1" dirty="0" smtClean="0">
                <a:solidFill>
                  <a:schemeClr val="tx1"/>
                </a:solidFill>
              </a:rPr>
              <a:t> minor severity </a:t>
            </a:r>
            <a:endParaRPr lang="en-US" sz="2000" dirty="0" smtClean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I </a:t>
            </a:r>
            <a:r>
              <a:rPr lang="en-US" dirty="0">
                <a:solidFill>
                  <a:schemeClr val="tx1"/>
                </a:solidFill>
              </a:rPr>
              <a:t>would recommend this website to be used as </a:t>
            </a:r>
            <a:r>
              <a:rPr lang="en-US" dirty="0">
                <a:solidFill>
                  <a:schemeClr val="tx1"/>
                </a:solidFill>
              </a:rPr>
              <a:t>user is able to perform an end-to-end </a:t>
            </a:r>
            <a:r>
              <a:rPr lang="en-US" dirty="0" smtClean="0">
                <a:solidFill>
                  <a:schemeClr val="tx1"/>
                </a:solidFill>
              </a:rPr>
              <a:t>flow </a:t>
            </a:r>
            <a:endParaRPr lang="en-US" sz="2100" b="1" dirty="0" smtClean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100" b="1" dirty="0" smtClean="0">
                <a:solidFill>
                  <a:schemeClr val="tx1"/>
                </a:solidFill>
              </a:rPr>
              <a:t>Recommendations</a:t>
            </a:r>
            <a:r>
              <a:rPr lang="en-US" b="1" dirty="0" smtClean="0"/>
              <a:t>: </a:t>
            </a:r>
          </a:p>
          <a:p>
            <a:pPr lvl="2" algn="just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b="1" dirty="0" smtClean="0"/>
              <a:t> </a:t>
            </a:r>
            <a:r>
              <a:rPr lang="en-US" sz="2100" dirty="0">
                <a:solidFill>
                  <a:schemeClr val="tx1"/>
                </a:solidFill>
              </a:rPr>
              <a:t>fixing at least the </a:t>
            </a:r>
            <a:r>
              <a:rPr lang="en-US" sz="2100" dirty="0" smtClean="0">
                <a:solidFill>
                  <a:schemeClr val="tx1"/>
                </a:solidFill>
              </a:rPr>
              <a:t>blocker, critical and </a:t>
            </a:r>
            <a:r>
              <a:rPr lang="en-US" sz="2100" dirty="0">
                <a:solidFill>
                  <a:schemeClr val="tx1"/>
                </a:solidFill>
              </a:rPr>
              <a:t>major </a:t>
            </a:r>
            <a:r>
              <a:rPr lang="en-US" sz="2100" dirty="0" smtClean="0">
                <a:solidFill>
                  <a:schemeClr val="tx1"/>
                </a:solidFill>
              </a:rPr>
              <a:t>defects</a:t>
            </a:r>
          </a:p>
          <a:p>
            <a:pPr lvl="2" algn="just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sz="2100" dirty="0">
                <a:solidFill>
                  <a:schemeClr val="tx1"/>
                </a:solidFill>
              </a:rPr>
              <a:t>t</a:t>
            </a:r>
            <a:r>
              <a:rPr lang="en-US" sz="2100" dirty="0" smtClean="0">
                <a:solidFill>
                  <a:schemeClr val="tx1"/>
                </a:solidFill>
              </a:rPr>
              <a:t>o implement the </a:t>
            </a:r>
            <a:r>
              <a:rPr lang="en-US" sz="2100" b="1" dirty="0" smtClean="0">
                <a:solidFill>
                  <a:schemeClr val="tx1"/>
                </a:solidFill>
              </a:rPr>
              <a:t>features</a:t>
            </a:r>
            <a:r>
              <a:rPr lang="en-US" sz="2100" dirty="0" smtClean="0">
                <a:solidFill>
                  <a:schemeClr val="tx1"/>
                </a:solidFill>
              </a:rPr>
              <a:t> and </a:t>
            </a:r>
            <a:r>
              <a:rPr lang="en-US" sz="2100" b="1" dirty="0" smtClean="0">
                <a:solidFill>
                  <a:schemeClr val="tx1"/>
                </a:solidFill>
              </a:rPr>
              <a:t>improvements</a:t>
            </a:r>
            <a:r>
              <a:rPr lang="en-US" sz="2100" dirty="0" smtClean="0">
                <a:solidFill>
                  <a:schemeClr val="tx1"/>
                </a:solidFill>
              </a:rPr>
              <a:t> suggested </a:t>
            </a:r>
            <a:r>
              <a:rPr lang="en-US" sz="2100" dirty="0">
                <a:solidFill>
                  <a:schemeClr val="tx1"/>
                </a:solidFill>
              </a:rPr>
              <a:t>(including Favorite, email confirmation, merging 2 pages</a:t>
            </a:r>
            <a:r>
              <a:rPr lang="en-US" sz="2100" dirty="0" smtClean="0">
                <a:solidFill>
                  <a:schemeClr val="tx1"/>
                </a:solidFill>
              </a:rPr>
              <a:t>)</a:t>
            </a:r>
            <a:endParaRPr lang="en-US" sz="2100" dirty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Estimated </a:t>
            </a:r>
            <a:r>
              <a:rPr lang="en-US" b="1" dirty="0">
                <a:solidFill>
                  <a:schemeClr val="tx1"/>
                </a:solidFill>
              </a:rPr>
              <a:t>test coverage </a:t>
            </a:r>
            <a:r>
              <a:rPr lang="en-US" dirty="0">
                <a:solidFill>
                  <a:schemeClr val="tx1"/>
                </a:solidFill>
              </a:rPr>
              <a:t>of functional and non-functional requirements: 80%</a:t>
            </a:r>
          </a:p>
          <a:p>
            <a:pPr marL="0" indent="0" algn="just">
              <a:buClrTx/>
              <a:buNone/>
            </a:pPr>
            <a:endParaRPr lang="en-US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endParaRPr lang="en-US" b="1" dirty="0"/>
          </a:p>
        </p:txBody>
      </p:sp>
      <p:pic>
        <p:nvPicPr>
          <p:cNvPr id="1028" name="Picture 4" descr="Conclusion png images | PNGW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596932"/>
            <a:ext cx="965936" cy="1140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</a:t>
            </a:r>
            <a:r>
              <a:rPr lang="en-US" b="1" i="1" dirty="0" smtClean="0">
                <a:solidFill>
                  <a:schemeClr val="tx1"/>
                </a:solidFill>
              </a:rPr>
              <a:t>Conclusions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8025524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03121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2754</TotalTime>
  <Words>423</Words>
  <Application>Microsoft Office PowerPoint</Application>
  <PresentationFormat>Widescreen</PresentationFormat>
  <Paragraphs>110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Wingdings</vt:lpstr>
      <vt:lpstr>Retrospect</vt:lpstr>
      <vt:lpstr>Final project presentation</vt:lpstr>
      <vt:lpstr>Agenda</vt:lpstr>
      <vt:lpstr>App Description</vt:lpstr>
      <vt:lpstr>Testing Approach</vt:lpstr>
      <vt:lpstr>Testing Type Covered A total of 150 designed Test Cases  -&gt; 135 (90%) Functional Testing                                                                  -&gt; 15 (10%) Non-functional Testing</vt:lpstr>
      <vt:lpstr>Test Cases Overview</vt:lpstr>
      <vt:lpstr>Bugs Overview</vt:lpstr>
      <vt:lpstr>Test Cases Results</vt:lpstr>
      <vt:lpstr>        Conclusions</vt:lpstr>
      <vt:lpstr>                 Lessons learned</vt:lpstr>
      <vt:lpstr>Thank you for this 4 month trip!     </vt:lpstr>
      <vt:lpstr>Q&amp;A -Waiting for your questions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</dc:title>
  <dc:creator>Windows User</dc:creator>
  <cp:lastModifiedBy>Windows User</cp:lastModifiedBy>
  <cp:revision>102</cp:revision>
  <dcterms:created xsi:type="dcterms:W3CDTF">2021-07-20T10:05:10Z</dcterms:created>
  <dcterms:modified xsi:type="dcterms:W3CDTF">2021-08-23T17:47:13Z</dcterms:modified>
</cp:coreProperties>
</file>

<file path=docProps/thumbnail.jpeg>
</file>